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2" r:id="rId17"/>
    <p:sldId id="274" r:id="rId18"/>
    <p:sldId id="27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83881-6FD6-4348-8EAD-18A743631CB5}" type="datetimeFigureOut">
              <a:rPr lang="en-US" smtClean="0"/>
              <a:pPr/>
              <a:t>10/8/2021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EE5E-0934-4F01-A64A-515AB700A2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Hình nến GADT 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219200" y="2057400"/>
            <a:ext cx="6858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Tuần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: 5 &amp;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6 – </a:t>
            </a:r>
            <a:r>
              <a:rPr lang="en-US" sz="3200" b="1" dirty="0" err="1" smtClean="0">
                <a:latin typeface="Arial" pitchFamily="34" charset="0"/>
                <a:cs typeface="Arial" pitchFamily="34" charset="0"/>
              </a:rPr>
              <a:t>Tiết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 13 </a:t>
            </a:r>
            <a:r>
              <a:rPr lang="en-US" sz="32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18</a:t>
            </a:r>
            <a:endParaRPr lang="en-US" sz="32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                </a:t>
            </a:r>
            <a:r>
              <a:rPr lang="en-US" sz="4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KHỐI  7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UNIT 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THREE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:   </a:t>
            </a:r>
            <a:r>
              <a:rPr lang="en-US" sz="5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HOME</a:t>
            </a:r>
            <a:endParaRPr lang="en-US" sz="5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answer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(page 33, 34)</a:t>
            </a: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a/ What does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Hoa’s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father do?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He’s a farmer.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b/ Where does he work?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He works on the farm.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c/ What is her mother’s job?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She is a farmer, too.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d/ What does she do every day?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She does housework and 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                                                     helps on the farm.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e/ Are they happy?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Yes, they are.</a:t>
            </a:r>
          </a:p>
          <a:p>
            <a:endParaRPr lang="en-US" sz="2400" dirty="0" smtClean="0"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f/ How old is </a:t>
            </a:r>
            <a:r>
              <a:rPr lang="en-US" sz="2400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Hoa’s</a:t>
            </a:r>
            <a:r>
              <a:rPr lang="en-US" sz="24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sister? </a:t>
            </a:r>
            <a:r>
              <a:rPr lang="en-US" sz="24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She is only 8 years old.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752600"/>
            <a:ext cx="7391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HOMEWORK: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*Learn new words by heart</a:t>
            </a:r>
          </a:p>
          <a:p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       *Read dialogue many times.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*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A3, A4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HS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tự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học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 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(</a:t>
            </a:r>
            <a:r>
              <a:rPr lang="en-US" sz="28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Tiết</a:t>
            </a:r>
            <a:r>
              <a:rPr lang="en-US" sz="28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15)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học sinh 5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886200"/>
            <a:ext cx="31242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52578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 6     Period 16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Unit Three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AT HOME</a:t>
            </a:r>
            <a:r>
              <a:rPr lang="en-US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(Cont)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   B2/ Read (page 34)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What’s about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Lan’s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family?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What do her parents do?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Her father is a doctor. He works in a hospital. He takes care of sick children.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Her mother is a teacher. She teaches in a primary school.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has a elder brother. He is a journalist. He writes for a Ha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newspaper.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words: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*hospital (n):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viện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*take care of: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chăm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sóc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*sick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childrent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bệnh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nhi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*primary school (n):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trường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tiểu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cấp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1)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*elder brother: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anh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lớn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*journalist (n):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phóng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viên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nhà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báo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 smtClean="0">
                <a:latin typeface="Arial" pitchFamily="34" charset="0"/>
                <a:cs typeface="Arial" pitchFamily="34" charset="0"/>
              </a:rPr>
              <a:t>*newspaper (n):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tờ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báo</a:t>
            </a:r>
            <a:endParaRPr lang="en-US" sz="2000" dirty="0" smtClean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*write for a Ha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Noi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newspaper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viết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cho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tòa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soạn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báo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Ha </a:t>
            </a:r>
            <a:r>
              <a:rPr lang="en-US" sz="2000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Noi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000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Su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81600" y="0"/>
            <a:ext cx="39624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67818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practice with a partner.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a/ Talk about La’s family.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What does her father/ mother/ brother/ do?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Where does he/ she work?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About you.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b/ Talk about your family.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Where does your father/ mother/ brother/ sister work?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What does she/ he do?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3200400"/>
            <a:ext cx="8077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B3 (page 35)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Match these half-sentences</a:t>
            </a:r>
            <a:r>
              <a:rPr lang="en-US" dirty="0" smtClean="0"/>
              <a:t>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farmer  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writes for a newspaper.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doctor  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works on a farm.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journalist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teaches in a school.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 teacher                                                    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takes care of sick people.</a:t>
            </a:r>
            <a:endParaRPr lang="en-US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981200" y="4191000"/>
            <a:ext cx="3657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1981200" y="4495800"/>
            <a:ext cx="3505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2362200" y="4267200"/>
            <a:ext cx="31242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133600" y="4800600"/>
            <a:ext cx="35052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89154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B4/ Listen. Complete these forms for three people on the tape.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(page 35)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143000"/>
            <a:ext cx="28956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2895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</a:t>
            </a:r>
            <a:r>
              <a:rPr lang="en-US" dirty="0" smtClean="0">
                <a:solidFill>
                  <a:srgbClr val="FF0000"/>
                </a:solidFill>
              </a:rPr>
              <a:t>Tom</a:t>
            </a:r>
            <a:r>
              <a:rPr lang="en-US" dirty="0" smtClean="0"/>
              <a:t>___</a:t>
            </a:r>
          </a:p>
          <a:p>
            <a:r>
              <a:rPr lang="en-US" dirty="0" smtClean="0"/>
              <a:t>Age: __</a:t>
            </a:r>
            <a:r>
              <a:rPr lang="en-US" dirty="0" smtClean="0">
                <a:solidFill>
                  <a:srgbClr val="FF0000"/>
                </a:solidFill>
              </a:rPr>
              <a:t>26</a:t>
            </a:r>
            <a:r>
              <a:rPr lang="en-US" dirty="0" smtClean="0"/>
              <a:t>_____</a:t>
            </a:r>
          </a:p>
          <a:p>
            <a:r>
              <a:rPr lang="en-US" dirty="0" smtClean="0"/>
              <a:t>Job: __</a:t>
            </a:r>
            <a:r>
              <a:rPr lang="en-US" dirty="0" smtClean="0">
                <a:solidFill>
                  <a:srgbClr val="FF0000"/>
                </a:solidFill>
              </a:rPr>
              <a:t>Teacher</a:t>
            </a:r>
            <a:r>
              <a:rPr lang="en-US" dirty="0" smtClean="0"/>
              <a:t>____</a:t>
            </a:r>
          </a:p>
          <a:p>
            <a:r>
              <a:rPr lang="en-US" dirty="0" smtClean="0"/>
              <a:t>Place of work: </a:t>
            </a:r>
            <a:r>
              <a:rPr lang="en-US" dirty="0" smtClean="0">
                <a:solidFill>
                  <a:srgbClr val="FF0000"/>
                </a:solidFill>
              </a:rPr>
              <a:t>_ High School</a:t>
            </a:r>
            <a:r>
              <a:rPr lang="en-US" dirty="0" smtClean="0"/>
              <a:t>.</a:t>
            </a:r>
          </a:p>
        </p:txBody>
      </p:sp>
      <p:sp>
        <p:nvSpPr>
          <p:cNvPr id="8" name="Rectangle 7"/>
          <p:cNvSpPr/>
          <p:nvPr/>
        </p:nvSpPr>
        <p:spPr>
          <a:xfrm>
            <a:off x="3048000" y="1143000"/>
            <a:ext cx="2743201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048000" y="1219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  __</a:t>
            </a:r>
            <a:r>
              <a:rPr lang="en-US" dirty="0" smtClean="0">
                <a:solidFill>
                  <a:srgbClr val="FF0000"/>
                </a:solidFill>
              </a:rPr>
              <a:t>Susan__</a:t>
            </a:r>
          </a:p>
          <a:p>
            <a:r>
              <a:rPr lang="en-US" dirty="0" smtClean="0"/>
              <a:t>Age: _</a:t>
            </a:r>
            <a:r>
              <a:rPr lang="en-US" dirty="0" smtClean="0">
                <a:solidFill>
                  <a:srgbClr val="FF0000"/>
                </a:solidFill>
              </a:rPr>
              <a:t>19_</a:t>
            </a:r>
            <a:r>
              <a:rPr lang="en-US" dirty="0" smtClean="0"/>
              <a:t>___</a:t>
            </a:r>
          </a:p>
          <a:p>
            <a:r>
              <a:rPr lang="en-US" dirty="0" smtClean="0"/>
              <a:t>Job: __</a:t>
            </a:r>
            <a:r>
              <a:rPr lang="en-US" dirty="0" smtClean="0">
                <a:solidFill>
                  <a:srgbClr val="FF0000"/>
                </a:solidFill>
              </a:rPr>
              <a:t>Journalist</a:t>
            </a:r>
            <a:r>
              <a:rPr lang="en-US" dirty="0" smtClean="0"/>
              <a:t>_____</a:t>
            </a:r>
          </a:p>
          <a:p>
            <a:r>
              <a:rPr lang="en-US" dirty="0" smtClean="0"/>
              <a:t>Place of work: _</a:t>
            </a:r>
            <a:r>
              <a:rPr lang="en-US" dirty="0" smtClean="0">
                <a:solidFill>
                  <a:srgbClr val="FF0000"/>
                </a:solidFill>
              </a:rPr>
              <a:t>Newspaper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0" y="1143000"/>
            <a:ext cx="2743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19800" y="1295400"/>
            <a:ext cx="2743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Name: ___</a:t>
            </a:r>
            <a:r>
              <a:rPr lang="en-US" dirty="0" smtClean="0">
                <a:solidFill>
                  <a:srgbClr val="FF0000"/>
                </a:solidFill>
              </a:rPr>
              <a:t>Bill_</a:t>
            </a:r>
            <a:r>
              <a:rPr lang="en-US" dirty="0" smtClean="0"/>
              <a:t>___</a:t>
            </a:r>
          </a:p>
          <a:p>
            <a:r>
              <a:rPr lang="en-US" dirty="0" smtClean="0"/>
              <a:t>Age: __</a:t>
            </a:r>
            <a:r>
              <a:rPr lang="en-US" dirty="0" smtClean="0">
                <a:solidFill>
                  <a:srgbClr val="FF0000"/>
                </a:solidFill>
              </a:rPr>
              <a:t>20_</a:t>
            </a:r>
            <a:r>
              <a:rPr lang="en-US" dirty="0" smtClean="0"/>
              <a:t>___</a:t>
            </a:r>
          </a:p>
          <a:p>
            <a:r>
              <a:rPr lang="en-US" dirty="0" smtClean="0"/>
              <a:t>Job: ___</a:t>
            </a:r>
            <a:r>
              <a:rPr lang="en-US" dirty="0" smtClean="0">
                <a:solidFill>
                  <a:srgbClr val="FF0000"/>
                </a:solidFill>
              </a:rPr>
              <a:t>Nurse</a:t>
            </a:r>
            <a:r>
              <a:rPr lang="en-US" dirty="0" smtClean="0"/>
              <a:t>_____</a:t>
            </a:r>
          </a:p>
          <a:p>
            <a:r>
              <a:rPr lang="en-US" dirty="0" smtClean="0"/>
              <a:t>Place of work: _</a:t>
            </a:r>
            <a:r>
              <a:rPr lang="en-US" dirty="0" smtClean="0">
                <a:solidFill>
                  <a:srgbClr val="FF0000"/>
                </a:solidFill>
              </a:rPr>
              <a:t>Hospital</a:t>
            </a:r>
            <a:r>
              <a:rPr lang="en-US" dirty="0" smtClean="0"/>
              <a:t>_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2819400"/>
            <a:ext cx="8382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Remember: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(page 37)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What does he/ she do?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He/ She is a doctor.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Where does he/ she work?  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He/ She works in a hospital.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Does he/ she work in a factory?   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Yes, he/ she does. / No, he/ she doesn’t</a:t>
            </a:r>
            <a:r>
              <a:rPr lang="en-US" dirty="0" smtClean="0">
                <a:solidFill>
                  <a:srgbClr val="7030A0"/>
                </a:solidFill>
                <a:sym typeface="Wingdings" pitchFamily="2" charset="2"/>
              </a:rPr>
              <a:t>.</a:t>
            </a:r>
          </a:p>
          <a:p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0" y="4191000"/>
          <a:ext cx="9144000" cy="220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  <a:gridCol w="3048000"/>
              </a:tblGrid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Adjective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Comparative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Superlative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Good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Better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best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Cheap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Cheaper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cheapest</a:t>
                      </a:r>
                      <a:endParaRPr lang="en-US" dirty="0"/>
                    </a:p>
                  </a:txBody>
                  <a:tcPr/>
                </a:tc>
              </a:tr>
              <a:tr h="552450">
                <a:tc>
                  <a:txBody>
                    <a:bodyPr/>
                    <a:lstStyle/>
                    <a:p>
                      <a:r>
                        <a:rPr lang="en-US" dirty="0" smtClean="0"/>
                        <a:t>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More expensive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most expensive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9248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6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–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17</a:t>
            </a:r>
          </a:p>
          <a:p>
            <a:r>
              <a:rPr lang="en-US" sz="24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      REVIEW: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(Unit 1,2,3)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A/Grammar: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 a/ Simple Present Tense.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b/ Present Continuous Tense.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c/ Simple Future Tense.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d/ Ordinal numbers.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e/ Prepositions.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f/  Comparative and Superlative.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g/ Occupations.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                    h/ Question words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B/Vocabulary.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</p:txBody>
      </p:sp>
      <p:pic>
        <p:nvPicPr>
          <p:cNvPr id="1026" name="Picture 2" descr="D:\học tậ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648200"/>
            <a:ext cx="2209800" cy="1676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91440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                                     EXERCISES: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A/ Choose the best word: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1/ He takes care of sick children in the hospital. He is a ____.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(Journalist/ teacher/ artist/ doctor)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2/ Would you like ______ dinner with me?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(having/ have/ has/ to have)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3/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doesn’t have ______ friends in Ha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Noi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(many/ lots/ a lots of/ much)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4/ How far ______ from your house to the cinema?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(it is/ is it/ does it/ it does)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5/ ______ nice weather!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(What a/ What/ Which/ How)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6/ Nam studies _____ other students in his class.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(hard/ hardest/ harder than/ harder)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7/ Children enjoy ________ cartoons.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(watch/ to watch/ watches/ watching)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8/ It is good for you _______ morning exercise.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(do/ does/ doing/ to do)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9/ Her mother is a  _____. She works in the factory.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(doctor/ worker/ nurse/ teacher)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10/ Which city is ______? – London or Tokyo ?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( the biggest/ bigger/ the big/ big)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3733800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B/ Supply the correct form of the word: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11/ Be careful ! The teacher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(look)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________ at you. 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12/ What an __________ kitchen.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(amaze)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13/ The armchair is ________.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(comfort)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14/ My parents _________ a new house next month.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(buy)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15/ Mai sometimes ________ to music in her free time.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(listen)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16/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Linh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often ________in hue for a week.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(stay)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17/ John Robinson is an English _________ from USA.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(teach)</a:t>
            </a:r>
          </a:p>
          <a:p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18/ Pink is my _________ color.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(favor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19/ How old _____ she _____ on her next birthday?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(be)</a:t>
            </a:r>
          </a:p>
          <a:p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20/ She hopes she ________ many new friends soon.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(have)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28600"/>
            <a:ext cx="9144000" cy="6801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C/ Rewrite the second sentence so that it has a similar meaning to the first sentence: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21/ The student is intelligent.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What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____________________________________!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22/ The movie is awful. 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What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_________________________________________!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23/ What is your date of birth?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When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24/ It is difficult to listen to English. 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It is not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25/ Where do you live? 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_________________________________________?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26/ He looks after the sick people. 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He takes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27/ What’s his father’s job?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What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______________________________________?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28/ My class has fifty students.  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There are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________________________________.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29/ I walk to school every day.   I go _____________________________________.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30/ Your book is newer than my book.   My book ___________________________.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D/ Make questions for the underlined words: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31/ The students go to school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by bus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 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32/ Nam will be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14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on his next birthday.  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33/ Mai worried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because she doesn’t have any friends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 ________________________________________?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34/ The film starts at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8 p.m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  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35/ I live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at 357 Le Van Si Street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 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36/ Her telephone number is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0908734246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.  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37/ My family name is </a:t>
            </a:r>
            <a:r>
              <a:rPr lang="en-US" b="1" dirty="0" err="1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Nguyên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.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 _________________________________________?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38/ It is about </a:t>
            </a:r>
            <a:r>
              <a:rPr lang="en-US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500 meters</a:t>
            </a:r>
            <a:r>
              <a:rPr lang="en-US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from my house to the bus stop.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 ________________________________________?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  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066800"/>
            <a:ext cx="853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HOMEWORK:</a:t>
            </a:r>
          </a:p>
          <a:p>
            <a:pPr>
              <a:buFont typeface="Arial" charset="0"/>
              <a:buChar char="•"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Learn new words, structures and grammar carefully.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Phần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B5, B6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35/36 HS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tự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học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 (</a:t>
            </a:r>
            <a:r>
              <a:rPr lang="en-US" sz="28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Tiết</a:t>
            </a:r>
            <a:r>
              <a:rPr lang="en-US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18)</a:t>
            </a:r>
          </a:p>
          <a:p>
            <a:r>
              <a:rPr lang="en-US" sz="2800" dirty="0" smtClean="0">
                <a:latin typeface="Arial" pitchFamily="34" charset="0"/>
                <a:cs typeface="Arial" pitchFamily="34" charset="0"/>
              </a:rPr>
              <a:t>*Prepare Unit 4.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học sinh 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19400" y="3200400"/>
            <a:ext cx="2924175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hoa văn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143000" y="1295400"/>
            <a:ext cx="71628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                                              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1/ What’s your full name?</a:t>
            </a:r>
            <a:endParaRPr lang="en-US" sz="2400" b="1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2/ What’s your family name?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3/ What’s your telephone number?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4/ Where do you live?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5/ How far is it from your house to school?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6/ How do you go to school?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7/ How may people are there in your family?</a:t>
            </a:r>
            <a:endParaRPr lang="en-US" sz="2400" dirty="0" smtClean="0">
              <a:solidFill>
                <a:srgbClr val="00B05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8/ Who is the tallest student in your class?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9/ How old will you be on your next birthday?</a:t>
            </a:r>
          </a:p>
          <a:p>
            <a:r>
              <a:rPr lang="en-US" sz="24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10/ What’s your address?</a:t>
            </a:r>
          </a:p>
          <a:p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smtClean="0">
                <a:sym typeface="Wingdings" pitchFamily="2" charset="2"/>
              </a:rPr>
              <a:t>    </a:t>
            </a:r>
            <a:endParaRPr lang="en-US" sz="2400" dirty="0" smtClean="0">
              <a:solidFill>
                <a:srgbClr val="00B050"/>
              </a:solidFill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  </a:t>
            </a:r>
            <a:endParaRPr lang="en-US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447800" y="7620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Review</a:t>
            </a:r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    Answer the questions.</a:t>
            </a:r>
          </a:p>
          <a:p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76400" y="228600"/>
            <a:ext cx="4038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94692"/>
            <a:ext cx="8534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 5 -  Period 13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en-US" b="1" u="sng" dirty="0" smtClean="0">
                <a:latin typeface="Arial" pitchFamily="34" charset="0"/>
                <a:cs typeface="Arial" pitchFamily="34" charset="0"/>
              </a:rPr>
              <a:t>UNIT THREE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:        </a:t>
            </a:r>
            <a:r>
              <a:rPr lang="en-US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AT HOME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A1/ </a:t>
            </a:r>
            <a:r>
              <a:rPr lang="en-US" sz="2000" b="1" u="sng" dirty="0" smtClean="0">
                <a:latin typeface="Arial" pitchFamily="34" charset="0"/>
                <a:cs typeface="Arial" pitchFamily="34" charset="0"/>
              </a:rPr>
              <a:t>What a lovely home!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(page 29,30)</a:t>
            </a:r>
          </a:p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New words: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1/ awful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tồi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tệ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tệ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hại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2/ Have a seat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mời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ngồi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3/ comfortable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thoải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dễ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chịu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4/ favorite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yêu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thích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ưa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thích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5/ The rest of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….: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phần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còn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lại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của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6/ sink (n):   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bồn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rửa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mặt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rửa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7/ tub (n):       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bồn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tắm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8/ shower (n): 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vòi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9/ amazing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bất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ngờ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kinh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ngạc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10/ washing machine (n):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giặt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11/ dryer (n): 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sấy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12/ refrigerator (n):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tủ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lạnh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13/ dishwasher (n)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máy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rửa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chén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dĩa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14/ electric stove (n):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bếp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điện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15/ convenient (</a:t>
            </a:r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adj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):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nghi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tiện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lợi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70104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                    DIALOGUE:</a:t>
            </a:r>
          </a:p>
          <a:p>
            <a:endParaRPr lang="en-US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What an awful day! You must be cold,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 Come in and have a seat. That armchair is comfortable.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Thanks. What a lovely living room!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Where are your uncle and aunt?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My uncle is at work and my aunt is shopping.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Would you like some tea?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 No, thanks. I’m fine.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Ok. Come and see my room.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  What a bright room!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 And what nice colors! Pink and white.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Pink is my favorite color.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Can I see the rest of the house?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Of course.</a:t>
            </a: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This is the bathroom.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What a beautiful bathroom!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It has a sink, a tub and a shower.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Yes, it’s very modern.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Now come and look at the kitchen. You’ll love it.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Wow! What an amazing kitchen! It has everything: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washing machine, dryer, refrigerator, dishwasher, electric stove…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Yes, it’s very convenient. How about a drink,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         Would you like some orange juice?</a:t>
            </a:r>
          </a:p>
          <a:p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What a great idea! I’d love some.</a:t>
            </a:r>
          </a:p>
          <a:p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D:\Unit 3 k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67400" y="0"/>
            <a:ext cx="3276600" cy="3048000"/>
          </a:xfrm>
          <a:prstGeom prst="rect">
            <a:avLst/>
          </a:prstGeom>
          <a:noFill/>
        </p:spPr>
      </p:pic>
      <p:pic>
        <p:nvPicPr>
          <p:cNvPr id="1027" name="Picture 3" descr="D:\Unit 3 k7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3352800"/>
            <a:ext cx="25908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57200"/>
            <a:ext cx="586740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Now answer</a:t>
            </a:r>
            <a:r>
              <a:rPr lang="en-US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a/ Which rooms do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and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Lan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talk about?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They talk about living room, bed room, bath room and kitchen.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b/ Why does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Lan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like </a:t>
            </a:r>
            <a:r>
              <a:rPr lang="en-US" sz="2000" dirty="0" err="1" smtClean="0">
                <a:latin typeface="Arial" pitchFamily="34" charset="0"/>
                <a:cs typeface="Arial" pitchFamily="34" charset="0"/>
                <a:sym typeface="Wingdings" pitchFamily="2" charset="2"/>
              </a:rPr>
              <a:t>Hoa’s</a:t>
            </a:r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room?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Because her room is bright and nice.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c/ What is the bath room?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is beautiful. It has a sink, a tub and a shower.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d/ What is the kitchen?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  </a:t>
            </a:r>
            <a:r>
              <a:rPr lang="en-US" sz="20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It is convenient. It has everything: washing machine, dryer, refrigerator…..</a:t>
            </a:r>
          </a:p>
          <a:p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About you: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e/ How many rooms are there in your house/ apartment?</a:t>
            </a:r>
          </a:p>
          <a:p>
            <a:r>
              <a:rPr lang="en-US" sz="20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f/ What things are there in your room/ kitchen/ bathroom?</a:t>
            </a:r>
          </a:p>
        </p:txBody>
      </p:sp>
      <p:pic>
        <p:nvPicPr>
          <p:cNvPr id="1026" name="Picture 2" descr="D:\học sinh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1524000"/>
            <a:ext cx="3429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0"/>
            <a:ext cx="8458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A2/ (page 30, 31)</a:t>
            </a:r>
          </a:p>
          <a:p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Exclamations (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Câu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cảm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thán</a:t>
            </a:r>
            <a:r>
              <a:rPr lang="en-US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 err="1" smtClean="0">
                <a:latin typeface="Arial" pitchFamily="34" charset="0"/>
                <a:cs typeface="Arial" pitchFamily="34" charset="0"/>
              </a:rPr>
              <a:t>Diễn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tả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cảm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xúc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trước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vật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hay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sự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xảy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dùng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cách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nói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với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WHAT + (a / an) +Adjective + Noun !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a/ Complaints: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(Than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phiền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phàn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nàn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600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Ex: What an expensive dress!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Một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chiếc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áo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đầm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đắt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quá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!)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What an awful restaurant!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 What a lazy boy!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b/ Compliments: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Khen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 err="1" smtClean="0">
                <a:latin typeface="Arial" pitchFamily="34" charset="0"/>
                <a:cs typeface="Arial" pitchFamily="34" charset="0"/>
              </a:rPr>
              <a:t>ngợi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Ex: What a great party!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What a pretty girl!</a:t>
            </a:r>
          </a:p>
          <a:p>
            <a:r>
              <a:rPr lang="en-US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         What intelligent boys!</a:t>
            </a:r>
          </a:p>
          <a:p>
            <a:pPr algn="ctr"/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PRACTICE:</a:t>
            </a:r>
            <a:r>
              <a:rPr lang="en-US" sz="16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Write exclamations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a/ Complaints:</a:t>
            </a:r>
          </a:p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/ boring party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What a boring party!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2/ wet day  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________________!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3/ bad movie   </a:t>
            </a:r>
            <a:r>
              <a:rPr lang="en-US" sz="1600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__________________!</a:t>
            </a:r>
            <a:endParaRPr lang="en-US" sz="1600" b="1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u="sng" dirty="0" smtClean="0">
                <a:latin typeface="Arial" pitchFamily="34" charset="0"/>
                <a:cs typeface="Arial" pitchFamily="34" charset="0"/>
              </a:rPr>
              <a:t>b/ Compliments: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4/ interesting movie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_____________!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5/ delicious dinner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_____________!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6/ bright room      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 _____________!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7/ lovely house         </a:t>
            </a:r>
            <a:r>
              <a:rPr lang="en-US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 _____________!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8/ beautiful day        </a:t>
            </a:r>
            <a:r>
              <a:rPr lang="en-US" sz="16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  _______________!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Arial" pitchFamily="34" charset="0"/>
                <a:cs typeface="Arial" pitchFamily="34" charset="0"/>
              </a:rPr>
              <a:t>    </a:t>
            </a:r>
            <a:endParaRPr lang="en-US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524000"/>
            <a:ext cx="7848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HOMEWORK: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*Learn new words, grammar by heart.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*Read dialogue many times.</a:t>
            </a:r>
          </a:p>
          <a:p>
            <a:r>
              <a:rPr lang="en-US" sz="2400" dirty="0" smtClean="0">
                <a:latin typeface="Arial" pitchFamily="34" charset="0"/>
                <a:cs typeface="Arial" pitchFamily="34" charset="0"/>
              </a:rPr>
              <a:t>                     *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Repare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: B/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Hoa’s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family B1</a:t>
            </a:r>
          </a:p>
          <a:p>
            <a:endParaRPr lang="en-US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học sinh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3276600"/>
            <a:ext cx="3657600" cy="3200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304800"/>
            <a:ext cx="8077200" cy="670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Week 5 -   Period 14</a:t>
            </a:r>
          </a:p>
          <a:p>
            <a:pPr algn="ctr"/>
            <a:r>
              <a:rPr lang="en-US" sz="2800" b="1" u="sng" smtClean="0">
                <a:latin typeface="Arial" pitchFamily="34" charset="0"/>
                <a:cs typeface="Arial" pitchFamily="34" charset="0"/>
              </a:rPr>
              <a:t>Unit Three</a:t>
            </a:r>
            <a:r>
              <a:rPr lang="en-US" sz="2800" b="1" smtClean="0">
                <a:latin typeface="Arial" pitchFamily="34" charset="0"/>
                <a:cs typeface="Arial" pitchFamily="34" charset="0"/>
              </a:rPr>
              <a:t>:  </a:t>
            </a:r>
            <a:r>
              <a:rPr lang="en-US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AT HOME</a:t>
            </a:r>
            <a:r>
              <a:rPr lang="en-US" sz="28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(Cont)</a:t>
            </a:r>
          </a:p>
          <a:p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     B/ </a:t>
            </a:r>
            <a:r>
              <a:rPr lang="en-US" sz="2400" b="1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Hoa’s</a:t>
            </a:r>
            <a:r>
              <a:rPr lang="en-US" sz="24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family.</a:t>
            </a:r>
          </a:p>
          <a:p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            B1/ (page33)</a:t>
            </a:r>
          </a:p>
          <a:p>
            <a:r>
              <a:rPr lang="en-US" sz="2400" b="1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New words</a:t>
            </a:r>
            <a:r>
              <a:rPr lang="en-US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*What does your father/ your mother do?: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Bố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/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Mẹ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bạn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nghề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gì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*Farm (n):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trại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trang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trại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*Farmer (n):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dân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*work on the farm: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ở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trại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*work in the field: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trên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cánh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đồng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*countryside (n):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miền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quê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thôn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quê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*grow (v):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trồng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trọt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*raise (v):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nuôi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*cattle (n):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gia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súc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*work hard:  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vất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vã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cực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nhọc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*from morning till night: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từ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sáng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tới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tối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*housework (n):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nhà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</a:rPr>
              <a:t>*job (n</a:t>
            </a:r>
            <a:r>
              <a:rPr lang="en-US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):               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công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việc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*LOVE + V-</a:t>
            </a:r>
            <a:r>
              <a:rPr lang="en-US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ing</a:t>
            </a:r>
            <a:r>
              <a:rPr lang="en-US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: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yêu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thích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gì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love working on the farm: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thích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làm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việc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ở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nông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trại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  <a:sym typeface="Wingdings" pitchFamily="2" charset="2"/>
            </a:endParaRPr>
          </a:p>
          <a:p>
            <a:r>
              <a:rPr lang="en-US" b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*photo (n):   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tấm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hình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,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tấm</a:t>
            </a:r>
            <a:r>
              <a:rPr lang="en-US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ảnh</a:t>
            </a:r>
            <a:endParaRPr lang="en-US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pic>
        <p:nvPicPr>
          <p:cNvPr id="1026" name="Picture 2" descr="D:\học sinh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0" y="3048000"/>
            <a:ext cx="2819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8382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</a:rPr>
              <a:t>LDIAOGUE</a:t>
            </a:r>
            <a:r>
              <a:rPr lang="en-US" sz="2800" b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Tell me about your family,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Hoa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What does your father do?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He’s a farmer. He works on our farm in the countryside.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He grows vegetables and raises cattle.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What about your mom? What does she do?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She’s always busy. She works hard from morning till night.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       She does the housework, and she helps on the farm.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Do they like their jobs?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Yes, they love working on their farm.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Lan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Do you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have any brothers or sisters?</a:t>
            </a:r>
          </a:p>
          <a:p>
            <a:r>
              <a:rPr lang="en-US" sz="2000" b="1" dirty="0" err="1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Hoa</a:t>
            </a:r>
            <a:r>
              <a:rPr lang="en-US" sz="2000" b="1" dirty="0" smtClean="0">
                <a:solidFill>
                  <a:srgbClr val="00B05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Yes. I have a younger sister. She’s only 8. Here is a photo of her.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D:\SuSu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886201"/>
            <a:ext cx="91440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2439</Words>
  <Application>Microsoft Office PowerPoint</Application>
  <PresentationFormat>On-screen Show (4:3)</PresentationFormat>
  <Paragraphs>277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91</cp:revision>
  <dcterms:created xsi:type="dcterms:W3CDTF">2021-09-25T01:45:28Z</dcterms:created>
  <dcterms:modified xsi:type="dcterms:W3CDTF">2021-10-09T07:11:06Z</dcterms:modified>
</cp:coreProperties>
</file>